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268" r:id="rId4"/>
    <p:sldId id="259" r:id="rId5"/>
    <p:sldId id="269" r:id="rId6"/>
    <p:sldId id="271" r:id="rId7"/>
    <p:sldId id="262" r:id="rId8"/>
    <p:sldId id="263" r:id="rId9"/>
    <p:sldId id="264" r:id="rId10"/>
    <p:sldId id="265" r:id="rId11"/>
    <p:sldId id="260" r:id="rId12"/>
    <p:sldId id="273" r:id="rId13"/>
    <p:sldId id="278" r:id="rId14"/>
    <p:sldId id="279" r:id="rId15"/>
    <p:sldId id="280" r:id="rId16"/>
    <p:sldId id="282" r:id="rId17"/>
    <p:sldId id="258" r:id="rId18"/>
    <p:sldId id="272" r:id="rId19"/>
    <p:sldId id="277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B790D-D8CE-4D38-BC81-60468AF022E8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74E96-5359-4DE7-926C-BCA0D0BDE7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887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74E96-5359-4DE7-926C-BCA0D0BDE76A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9993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74E96-5359-4DE7-926C-BCA0D0BDE76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0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A74E96-5359-4DE7-926C-BCA0D0BDE76A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217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E19B3A-82AE-4719-BD70-A970C3CF5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DFEB83D-B9AE-480D-AA61-333878336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5D7F84-D31E-4999-B7CB-AB84064EF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E7AD83-8A20-4F88-8CB6-C6220B22A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337452-6C60-4C74-9D99-A66E73AD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641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019164-E8C2-44C1-8631-93859E9A7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BA79420-ACFC-466B-8D49-253E854E6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09FF5C5-831A-4528-AF54-9481CDAF2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AFDDC3-90D4-44E3-ADB7-0972ACF7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9A55A2-B90A-4F96-A52C-27E96C81C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48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74D6534-E197-4936-8967-3166EA49CF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3B0F3EC-2E57-4FE5-B3D4-32B2E0D06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CD8F19-F66A-4961-B10A-E615F5AB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767351-A1F0-47E7-9766-60B27AF0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0B0095-E79A-4595-80F9-0827A96A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615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1F2F1C-9122-443A-B06F-15727AB0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97CE02-EEFA-4348-8A13-CD4462419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99033D1-6F90-449C-8785-535C0566F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AF8341-297E-4EE3-882F-E51F3FD75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BBAABE3-18CD-4D0A-8847-0BD827BF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73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098807-988B-4707-A92A-EAC45A6F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2AB0C52-B199-4891-AD4F-B0368612A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F555A5C-D3F1-4246-9AC0-227B8AC42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08025C-80A9-46E8-84D9-CA780A4A8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9798BB3-A859-4FCE-9687-86C13A2B6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672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0CED933-FA9E-40C0-AA31-EB1267E2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D8C7B0-3D5D-464F-8875-3D9336832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CBE4270-593F-40AC-8591-37C06BEC5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F77BDDC-3B24-4A34-9ACE-9D0D1AB75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7F6A07B-F982-4706-A35F-87FBF3EA6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D65E567-5EE0-4529-8676-5D093638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79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72028C-9784-442A-8C52-AA8D7B62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91726E2-CB5E-404A-92A0-0A3ECEA13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0168F06-C572-4659-9006-521DBE821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F74FBE1-0996-4C37-8284-2E7022D16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AF74FB-405D-41D9-BC48-17605E8AA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1433ABC-18AE-4E22-9B13-1FBB29506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698228-08E5-44FD-A778-8A3FE5BD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9CC687D-8E7E-4A32-9A23-885590D5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30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F48108-63D8-4AA4-99EA-962FBA2B0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067E2C5-0FEA-4931-87B9-9AB8E884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3CD3539-EA38-48F3-837B-AF15FE80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D1A0425-3F86-4413-8CC7-5AB415E0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591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77924ED-332C-4A78-A610-37110E8D1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A055405-BF06-4E32-A019-F7A681961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1C7C429-8DAD-4BFE-87CD-CA69326D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401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C677BC-605C-4270-A02C-EE4A38E0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41F81D-1246-4F0C-916F-10F9445B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AE3CF9-D41E-44E2-B439-548FBBA75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6939E92-21E1-48D3-8A0B-2E3E412ED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AA5F70-F6FC-40DC-ADF4-840BBE85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4CBFE9D-D4B9-4933-93EC-9D38C8CA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00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3F08C6-9559-4835-A75A-BC2A747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56263F2-B51E-4898-8A74-EF968D6AF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C37E30D-27AC-4D48-B303-56D4D5FB1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12CB2E3-58DD-44ED-BFF3-FAE953E94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3BDA827-D90E-4CD6-A3B4-61C197FE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EAED9A1-5B08-4BC8-84D0-9D729C32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865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1E16626-5581-4101-9636-37C5D2F1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D10B642-0DD5-4366-B658-6BF1EB6CC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672FDF-F5F1-4418-84DC-21D920594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15943-D21F-4801-A4CC-7D4017013B66}" type="datetimeFigureOut">
              <a:rPr lang="pl-PL" smtClean="0"/>
              <a:t>03.12.2020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B383335-E620-4C0B-80E8-2110EF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2D3107E-37EC-4C97-9F50-EA7737DF7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EEBB-2448-46D2-961C-191375E642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503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wum.wyborcza.pl/archiwum/tag/%C5%9Brodkowej+odry" TargetMode="External"/><Relationship Id="rId2" Type="http://schemas.openxmlformats.org/officeDocument/2006/relationships/hyperlink" Target="https://www.worthpoint.com/worthopedia/maltsch-oder-germany-malczyce-poland-1799691398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pl.wikipedia.org/wiki/Toru%C5%8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287C25D-45D6-40C0-8AD6-6290AE5EF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49" b="40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B5AEBD-DF83-46BE-AD52-317D626B9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POLSKIE POCZĄTKI W NIEMIECKICH MALCZYCACH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09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braz znaleziony dla: tła do prezentacji">
            <a:extLst>
              <a:ext uri="{FF2B5EF4-FFF2-40B4-BE49-F238E27FC236}">
                <a16:creationId xmlns:a16="http://schemas.microsoft.com/office/drawing/2014/main" id="{0812AB96-49E0-4CB1-9368-4497B781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C2266E-BDB5-4C21-9C54-1B46633FC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30" y="437891"/>
            <a:ext cx="7645940" cy="59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9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B5AEBD-DF83-46BE-AD52-317D626B9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07" y="515567"/>
            <a:ext cx="3377183" cy="5904688"/>
          </a:xfrm>
          <a:noFill/>
        </p:spPr>
        <p:txBody>
          <a:bodyPr>
            <a:normAutofit/>
          </a:bodyPr>
          <a:lstStyle/>
          <a:p>
            <a:r>
              <a:rPr lang="pl-PL" sz="18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Stowarzyszenie Sympatyków Malczyc i okolic prowadzi</a:t>
            </a:r>
            <a:br>
              <a:rPr lang="pl-PL" sz="1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Izbę Muzealną, która dokumentuje dzieje Ziemi Malczyckiej. W 2005 roku wójt Gminy Malczyce i prezes stoczni "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Malbo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" wyrazili zgodę na jej lokalizację w budynku przy ulicy Stocznia 6, należącym do gminy a dzierżawionym przez zakład. Do dyspozycji Stowarzyszenia przekazano dwa pomieszczenia i część korytarza na piętrze.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Izba Muzealna zajmuje powierzchnię około 45 metrów kwadratowych w miejscu gdzie do niedawna znajdowało się mieszkanie prywatne rodziny Antoszewskich, założycieli i byłych właścicieli stoczni. Ostatni potomek tej pochodzącej z Torunia polskiej rodziny, Joachim zmarł w 1999roku, pozostawiając po sobie cenne z historycznego punktu widzenia przedmioty codziennego użytku oraz dokumenty rodzinne i dotyczące stoczni.</a:t>
            </a:r>
            <a:br>
              <a:rPr lang="pl-PL" sz="11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DD78E5-762E-4450-9578-637D5974A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1" r="9719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5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5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B5AEBD-DF83-46BE-AD52-317D626B9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39719" y="484633"/>
            <a:ext cx="2767649" cy="5724144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/>
            <a:br>
              <a:rPr lang="en-US" sz="1200" b="0" i="0" dirty="0">
                <a:solidFill>
                  <a:srgbClr val="FFFFFF"/>
                </a:solidFill>
                <a:effectLst/>
              </a:rPr>
            </a:br>
            <a:r>
              <a:rPr lang="en-US" sz="1200" b="0" i="0" dirty="0">
                <a:solidFill>
                  <a:srgbClr val="FFFFFF"/>
                </a:solidFill>
                <a:effectLst/>
              </a:rPr>
              <a:t>W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trzech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pomieszczeniach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różnych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tematycznie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udostępniono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zwiedzającym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wiele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ciekawych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eksponatów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związanych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sprzed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powojenną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historią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Malczyc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</a:t>
            </a:r>
            <a:br>
              <a:rPr lang="en-US" sz="1200" b="0" i="0" dirty="0">
                <a:solidFill>
                  <a:srgbClr val="FFFFFF"/>
                </a:solidFill>
                <a:effectLst/>
              </a:rPr>
            </a:br>
            <a:r>
              <a:rPr lang="en-US" sz="1200" b="0" i="0" dirty="0">
                <a:solidFill>
                  <a:srgbClr val="FFFFFF"/>
                </a:solidFill>
                <a:effectLst/>
              </a:rPr>
              <a:t>Fauna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Flora…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Ekspozycja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flory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fauny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Doliny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Środowej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Odry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znajduje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się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w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korytarzu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izby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Prezentuje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ponad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30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fotografii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Wśród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flory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widzimy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chronione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: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linię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złotogłów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kosaćce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syberyjskie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czy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kotewkę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orzecha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wodnego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faunę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reprezentują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m.in.: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kania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ruda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orzeł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bielik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czapla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siwa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bóbr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 W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gablotach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znajdujemy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materiały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informacyjne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dotyczące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ekologii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krajoznawstwa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</a:t>
            </a:r>
            <a:br>
              <a:rPr lang="en-US" sz="1200" b="0" i="0" dirty="0">
                <a:solidFill>
                  <a:srgbClr val="FFFFFF"/>
                </a:solidFill>
                <a:effectLst/>
              </a:rPr>
            </a:br>
            <a:r>
              <a:rPr lang="en-US" sz="1200" b="0" i="0" dirty="0">
                <a:solidFill>
                  <a:srgbClr val="FFFFFF"/>
                </a:solidFill>
                <a:effectLst/>
              </a:rPr>
              <a:t>Sala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Wystawowa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… W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sali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wystawowej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znajduje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się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10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gablot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tematycznych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oraz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część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oryginalnego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sprzętu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gospodarstwa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domowego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przedwojennych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właścicieli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Oryginalne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przedwojenne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meble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zegar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porcelana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okrągły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stół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oraz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alabastrowy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żyrandol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 W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gablotach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możemy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zobaczyć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dokumenty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związane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z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rodziną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Antoszewskich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,  z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historią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Kościoła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Katolickiego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,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przemysłu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oraz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kącik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poświęcony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rzece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Odrze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z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licznymi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mapami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Prezentowana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jest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tu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również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historia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powojennej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oświaty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sportu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w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Malczycach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 Na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ścianach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możemy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natomiast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podziwiać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 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około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20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fotografii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pokazujących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przedwojenne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 </a:t>
            </a:r>
            <a:r>
              <a:rPr lang="en-US" sz="1200" b="0" i="0" dirty="0" err="1">
                <a:solidFill>
                  <a:srgbClr val="FFFFFF"/>
                </a:solidFill>
                <a:effectLst/>
              </a:rPr>
              <a:t>Malczyce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.</a:t>
            </a:r>
            <a:br>
              <a:rPr lang="en-US" sz="1200" b="0" i="0" dirty="0">
                <a:solidFill>
                  <a:srgbClr val="FFFFFF"/>
                </a:solidFill>
                <a:effectLst/>
              </a:rPr>
            </a:b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ekst, podłoże, wewnątrz, pomieszczenie&#10;&#10;Opis wygenerowany automatycznie">
            <a:extLst>
              <a:ext uri="{FF2B5EF4-FFF2-40B4-BE49-F238E27FC236}">
                <a16:creationId xmlns:a16="http://schemas.microsoft.com/office/drawing/2014/main" id="{ACC309FD-4674-4033-A5DD-02E87CF72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888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970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Obraz znaleziony dla: tła do prezentacji">
            <a:extLst>
              <a:ext uri="{FF2B5EF4-FFF2-40B4-BE49-F238E27FC236}">
                <a16:creationId xmlns:a16="http://schemas.microsoft.com/office/drawing/2014/main" id="{11A213D0-CC1E-4F57-9359-3D43CA07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ymbol zastępczy zawartości 4" descr="Obraz zawierający tekst, ściana, wewnątrz, podłoże&#10;&#10;Opis wygenerowany automatycznie">
            <a:extLst>
              <a:ext uri="{FF2B5EF4-FFF2-40B4-BE49-F238E27FC236}">
                <a16:creationId xmlns:a16="http://schemas.microsoft.com/office/drawing/2014/main" id="{CC56556C-47E7-4CDA-810E-1B62DCB0D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98" y="527497"/>
            <a:ext cx="4352253" cy="5803005"/>
          </a:xfrm>
        </p:spPr>
      </p:pic>
      <p:pic>
        <p:nvPicPr>
          <p:cNvPr id="14" name="Symbol zastępczy zawartości 4" descr="Obraz zawierający tekst, ściana, wewnątrz&#10;&#10;Opis wygenerowany automatycznie">
            <a:extLst>
              <a:ext uri="{FF2B5EF4-FFF2-40B4-BE49-F238E27FC236}">
                <a16:creationId xmlns:a16="http://schemas.microsoft.com/office/drawing/2014/main" id="{F4116931-AEF5-49AD-ABEA-7FB800A6B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51" y="449675"/>
            <a:ext cx="4352253" cy="58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0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Obraz znaleziony dla: tła do prezentacji">
            <a:extLst>
              <a:ext uri="{FF2B5EF4-FFF2-40B4-BE49-F238E27FC236}">
                <a16:creationId xmlns:a16="http://schemas.microsoft.com/office/drawing/2014/main" id="{71F1C788-7421-434E-8308-E852AB2A3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ymbol zastępczy zawartości 4" descr="Obraz zawierający wewnątrz, podłoże, drewniane, meble&#10;&#10;Opis wygenerowany automatycznie">
            <a:extLst>
              <a:ext uri="{FF2B5EF4-FFF2-40B4-BE49-F238E27FC236}">
                <a16:creationId xmlns:a16="http://schemas.microsoft.com/office/drawing/2014/main" id="{A600CF07-8E4F-4720-A2CC-70C324A59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57" y="463403"/>
            <a:ext cx="7671285" cy="5931194"/>
          </a:xfrm>
        </p:spPr>
      </p:pic>
    </p:spTree>
    <p:extLst>
      <p:ext uri="{BB962C8B-B14F-4D97-AF65-F5344CB8AC3E}">
        <p14:creationId xmlns:p14="http://schemas.microsoft.com/office/powerpoint/2010/main" val="22526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Obraz znaleziony dla: tła do prezentacji">
            <a:extLst>
              <a:ext uri="{FF2B5EF4-FFF2-40B4-BE49-F238E27FC236}">
                <a16:creationId xmlns:a16="http://schemas.microsoft.com/office/drawing/2014/main" id="{2930A5A7-3FDA-4D0B-AB1E-60305D831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D380C54A-AEB7-495B-B8E5-9FEBF878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932" y="487425"/>
            <a:ext cx="7840136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ewnętrzne, znak&#10;&#10;Opis wygenerowany automatycznie">
            <a:extLst>
              <a:ext uri="{FF2B5EF4-FFF2-40B4-BE49-F238E27FC236}">
                <a16:creationId xmlns:a16="http://schemas.microsoft.com/office/drawing/2014/main" id="{29383DB6-5DE7-4ABD-BE1F-2F635361C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980"/>
          </a:xfrm>
        </p:spPr>
      </p:pic>
    </p:spTree>
    <p:extLst>
      <p:ext uri="{BB962C8B-B14F-4D97-AF65-F5344CB8AC3E}">
        <p14:creationId xmlns:p14="http://schemas.microsoft.com/office/powerpoint/2010/main" val="29469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B5AEBD-DF83-46BE-AD52-317D626B9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pl-PL" sz="5200">
              <a:solidFill>
                <a:srgbClr val="FFFFFF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5583036-900A-4D95-BFAC-AA29369E5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  <p:pic>
        <p:nvPicPr>
          <p:cNvPr id="6" name="Obraz 5" descr="Obraz zawierający zdjęcie, stare, mężczyzna, śnieg&#10;&#10;Opis wygenerowany automatycznie">
            <a:extLst>
              <a:ext uri="{FF2B5EF4-FFF2-40B4-BE49-F238E27FC236}">
                <a16:creationId xmlns:a16="http://schemas.microsoft.com/office/drawing/2014/main" id="{53C6FC99-B8BB-44ED-9703-911198C81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3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B5AEBD-DF83-46BE-AD52-317D626B9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8677" y="801318"/>
            <a:ext cx="3398518" cy="52553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Ź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ródła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1600" dirty="0"/>
            </a:br>
            <a:br>
              <a:rPr lang="pl-PL" sz="1600" dirty="0"/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https://pl.wikipedia.org/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https://polska-org.pl/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https://www.worthpoint.com/worthopedia/maltsch-oder-germany-malczyce-poland-1799691398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http://www.sympatycymalczyc.org.pl/754/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http://www.archiwum.wyborcza.pl/archiwum/tag/%C5%9Brodkowej+odry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http://www.szlakodry.pl/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http://www.malczyce.wroc.pl/project/turysta-izba-muzealna/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Obraz znaleziony dla: tła do prezentacji">
            <a:extLst>
              <a:ext uri="{FF2B5EF4-FFF2-40B4-BE49-F238E27FC236}">
                <a16:creationId xmlns:a16="http://schemas.microsoft.com/office/drawing/2014/main" id="{609DD900-4C70-4C3A-B878-7109A0628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r="8509" b="-2"/>
          <a:stretch/>
        </p:blipFill>
        <p:spPr bwMode="auto">
          <a:xfrm>
            <a:off x="951882" y="965595"/>
            <a:ext cx="5632217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D5FDC65-3C8D-47F4-89E2-9A5BD01F3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829" y="1164372"/>
            <a:ext cx="3409285" cy="43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8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braz znaleziony dla: tła do prezentacji">
            <a:extLst>
              <a:ext uri="{FF2B5EF4-FFF2-40B4-BE49-F238E27FC236}">
                <a16:creationId xmlns:a16="http://schemas.microsoft.com/office/drawing/2014/main" id="{9220062F-2E00-4578-A510-149230B88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67414" cy="686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E274B79-D7E8-4B93-A73C-FC5382A45543}"/>
              </a:ext>
            </a:extLst>
          </p:cNvPr>
          <p:cNvSpPr txBox="1"/>
          <p:nvPr/>
        </p:nvSpPr>
        <p:spPr>
          <a:xfrm>
            <a:off x="4832023" y="2459504"/>
            <a:ext cx="2603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/>
              <a:t>Maja Głowacka </a:t>
            </a:r>
          </a:p>
          <a:p>
            <a:pPr algn="ctr"/>
            <a:r>
              <a:rPr lang="pl-PL" sz="4000" dirty="0"/>
              <a:t> 7c</a:t>
            </a:r>
          </a:p>
        </p:txBody>
      </p:sp>
    </p:spTree>
    <p:extLst>
      <p:ext uri="{BB962C8B-B14F-4D97-AF65-F5344CB8AC3E}">
        <p14:creationId xmlns:p14="http://schemas.microsoft.com/office/powerpoint/2010/main" val="80160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mapa&#10;&#10;Opis wygenerowany automatycznie">
            <a:extLst>
              <a:ext uri="{FF2B5EF4-FFF2-40B4-BE49-F238E27FC236}">
                <a16:creationId xmlns:a16="http://schemas.microsoft.com/office/drawing/2014/main" id="{E569D31E-38C9-4F13-A232-921628406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B5AEBD-DF83-46BE-AD52-317D626B9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pl-PL" sz="2500" dirty="0"/>
              <a:t>W okresie 20-sto </a:t>
            </a:r>
            <a:r>
              <a:rPr lang="pl-PL" sz="2500" dirty="0" err="1"/>
              <a:t>lecia</a:t>
            </a:r>
            <a:r>
              <a:rPr lang="pl-PL" sz="2500" dirty="0"/>
              <a:t> międzywojennego Malczyce znajdowały się na terenie Rzeszy Niemieckiej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65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255CE0B-B437-48C9-A659-43F06FD4CD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Obraz znaleziony dla: tła do prezentacji">
            <a:extLst>
              <a:ext uri="{FF2B5EF4-FFF2-40B4-BE49-F238E27FC236}">
                <a16:creationId xmlns:a16="http://schemas.microsoft.com/office/drawing/2014/main" id="{4158FB6B-74AA-4ABC-8EB2-B78FBF5E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4" y="0"/>
            <a:ext cx="1221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Obraz zawierający mapa&#10;&#10;Opis wygenerowany automatycznie">
            <a:extLst>
              <a:ext uri="{FF2B5EF4-FFF2-40B4-BE49-F238E27FC236}">
                <a16:creationId xmlns:a16="http://schemas.microsoft.com/office/drawing/2014/main" id="{80082739-52B9-4525-ACE5-DA918CD9A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11" y="-1722"/>
            <a:ext cx="9370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72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57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B5AEBD-DF83-46BE-AD52-317D626B9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1081" y="942538"/>
            <a:ext cx="2928025" cy="480833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</a:rPr>
              <a:t>Na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początku</a:t>
            </a:r>
            <a:r>
              <a:rPr lang="en-US" sz="1400" dirty="0">
                <a:solidFill>
                  <a:schemeClr val="bg1"/>
                </a:solidFill>
                <a:effectLst/>
              </a:rPr>
              <a:t> XX w., w 1905 r. do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Malczyc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sprowadził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się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Polak</a:t>
            </a:r>
            <a:r>
              <a:rPr lang="en-US" sz="1400" dirty="0">
                <a:solidFill>
                  <a:schemeClr val="bg1"/>
                </a:solidFill>
                <a:effectLst/>
              </a:rPr>
              <a:t> - 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Józefą</a:t>
            </a:r>
            <a:r>
              <a:rPr lang="en-US" sz="1400" dirty="0">
                <a:solidFill>
                  <a:schemeClr val="bg1"/>
                </a:solidFill>
                <a:effectLst/>
              </a:rPr>
              <a:t> Józef </a:t>
            </a:r>
            <a:r>
              <a:rPr lang="en-US" sz="1400" dirty="0" err="1">
                <a:solidFill>
                  <a:schemeClr val="bg1"/>
                </a:solidFill>
              </a:rPr>
              <a:t>Antoszewski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wraz</a:t>
            </a:r>
            <a:r>
              <a:rPr lang="en-US" sz="1400" dirty="0">
                <a:solidFill>
                  <a:schemeClr val="bg1"/>
                </a:solidFill>
              </a:rPr>
              <a:t> z </a:t>
            </a:r>
            <a:r>
              <a:rPr lang="en-US" sz="1400" dirty="0" err="1">
                <a:solidFill>
                  <a:schemeClr val="bg1"/>
                </a:solidFill>
              </a:rPr>
              <a:t>małżonką</a:t>
            </a:r>
            <a:r>
              <a:rPr lang="en-US" sz="1400" dirty="0">
                <a:solidFill>
                  <a:schemeClr val="bg1"/>
                </a:solidFill>
              </a:rPr>
              <a:t> ,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mistrz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stoczniowy</a:t>
            </a:r>
            <a:r>
              <a:rPr lang="en-US" sz="1400" dirty="0">
                <a:solidFill>
                  <a:schemeClr val="bg1"/>
                </a:solidFill>
                <a:effectLst/>
              </a:rPr>
              <a:t> z </a:t>
            </a:r>
            <a:r>
              <a:rPr lang="en-US" sz="1400" dirty="0" err="1">
                <a:solidFill>
                  <a:schemeClr val="bg1"/>
                </a:solidFill>
                <a:effectLst/>
                <a:hlinkClick r:id="rId2" tooltip="Toruń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Torunia</a:t>
            </a:r>
            <a:r>
              <a:rPr lang="en-US" sz="1400" dirty="0">
                <a:solidFill>
                  <a:schemeClr val="bg1"/>
                </a:solidFill>
                <a:effectLst/>
              </a:rPr>
              <a:t>. </a:t>
            </a:r>
            <a:br>
              <a:rPr lang="en-US" sz="1400" dirty="0">
                <a:solidFill>
                  <a:schemeClr val="bg1"/>
                </a:solidFill>
                <a:effectLst/>
              </a:rPr>
            </a:br>
            <a:r>
              <a:rPr lang="en-US" sz="1400" dirty="0" err="1">
                <a:solidFill>
                  <a:schemeClr val="bg1"/>
                </a:solidFill>
                <a:effectLst/>
              </a:rPr>
              <a:t>Początkowo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Antoszewski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naprawiał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barki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przy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nabrzeżu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Odry</a:t>
            </a:r>
            <a:r>
              <a:rPr lang="en-US" sz="1400" dirty="0">
                <a:solidFill>
                  <a:schemeClr val="bg1"/>
                </a:solidFill>
                <a:effectLst/>
              </a:rPr>
              <a:t> u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ujścia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Średzkiej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Wody</a:t>
            </a:r>
            <a:r>
              <a:rPr lang="en-US" sz="1400" dirty="0">
                <a:solidFill>
                  <a:schemeClr val="bg1"/>
                </a:solidFill>
                <a:effectLst/>
              </a:rPr>
              <a:t> od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strony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wschodzniej</a:t>
            </a:r>
            <a:r>
              <a:rPr lang="en-US" sz="1400" dirty="0">
                <a:solidFill>
                  <a:schemeClr val="bg1"/>
                </a:solidFill>
                <a:effectLst/>
              </a:rPr>
              <a:t>. </a:t>
            </a:r>
            <a:br>
              <a:rPr lang="en-US" sz="1400" dirty="0">
                <a:solidFill>
                  <a:schemeClr val="bg1"/>
                </a:solidFill>
                <a:effectLst/>
              </a:rPr>
            </a:br>
            <a:r>
              <a:rPr lang="en-US" sz="1400" dirty="0">
                <a:solidFill>
                  <a:schemeClr val="bg1"/>
                </a:solidFill>
                <a:effectLst/>
              </a:rPr>
              <a:t>W 1919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roku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kupił</a:t>
            </a:r>
            <a:r>
              <a:rPr lang="en-US" sz="1400" dirty="0">
                <a:solidFill>
                  <a:schemeClr val="bg1"/>
                </a:solidFill>
                <a:effectLst/>
              </a:rPr>
              <a:t> 2-hektarową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działkę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nad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Średzką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Wodą</a:t>
            </a:r>
            <a:r>
              <a:rPr lang="en-US" sz="1400" dirty="0">
                <a:solidFill>
                  <a:schemeClr val="bg1"/>
                </a:solidFill>
                <a:effectLst/>
              </a:rPr>
              <a:t>, po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drugiej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stronie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kanału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portowego</a:t>
            </a:r>
            <a:r>
              <a:rPr lang="en-US" sz="1400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i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wzniósł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na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niej</a:t>
            </a:r>
            <a:r>
              <a:rPr lang="en-US" sz="1400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oprócz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swojego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domu</a:t>
            </a:r>
            <a:r>
              <a:rPr lang="en-US" sz="1400" dirty="0">
                <a:solidFill>
                  <a:schemeClr val="bg1"/>
                </a:solidFill>
                <a:effectLst/>
              </a:rPr>
              <a:t>,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pierwszą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malczycką</a:t>
            </a:r>
            <a:r>
              <a:rPr lang="en-US" sz="1400" dirty="0">
                <a:solidFill>
                  <a:schemeClr val="bg1"/>
                </a:solidFill>
                <a:effectLst/>
              </a:rPr>
              <a:t> </a:t>
            </a:r>
            <a:r>
              <a:rPr lang="en-US" sz="1400" dirty="0" err="1">
                <a:solidFill>
                  <a:schemeClr val="bg1"/>
                </a:solidFill>
                <a:effectLst/>
              </a:rPr>
              <a:t>stocznię</a:t>
            </a:r>
            <a:r>
              <a:rPr lang="en-US" sz="1400" dirty="0">
                <a:solidFill>
                  <a:schemeClr val="bg1"/>
                </a:solidFill>
                <a:effectLst/>
              </a:rPr>
              <a:t>.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Dzięki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lokalizacji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środkowej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Odrze</a:t>
            </a:r>
            <a:r>
              <a:rPr lang="en-US" sz="1400" dirty="0">
                <a:solidFill>
                  <a:schemeClr val="bg1"/>
                </a:solidFill>
              </a:rPr>
              <a:t> w </a:t>
            </a:r>
            <a:r>
              <a:rPr lang="en-US" sz="1400" dirty="0" err="1">
                <a:solidFill>
                  <a:schemeClr val="bg1"/>
                </a:solidFill>
              </a:rPr>
              <a:t>przedwojennych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Malczycach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działały</a:t>
            </a:r>
            <a:r>
              <a:rPr lang="en-US" sz="1400" dirty="0">
                <a:solidFill>
                  <a:schemeClr val="bg1"/>
                </a:solidFill>
              </a:rPr>
              <a:t> port </a:t>
            </a:r>
            <a:r>
              <a:rPr lang="en-US" sz="1400" dirty="0" err="1">
                <a:solidFill>
                  <a:schemeClr val="bg1"/>
                </a:solidFill>
              </a:rPr>
              <a:t>przeładunkowy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aż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cztery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stocznie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 err="1">
                <a:solidFill>
                  <a:schemeClr val="bg1"/>
                </a:solidFill>
              </a:rPr>
              <a:t>Trzy</a:t>
            </a:r>
            <a:r>
              <a:rPr lang="en-US" sz="1400" dirty="0">
                <a:solidFill>
                  <a:schemeClr val="bg1"/>
                </a:solidFill>
              </a:rPr>
              <a:t> z </a:t>
            </a:r>
            <a:r>
              <a:rPr lang="en-US" sz="1400" dirty="0" err="1">
                <a:solidFill>
                  <a:schemeClr val="bg1"/>
                </a:solidFill>
              </a:rPr>
              <a:t>nich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nie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przetrwały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wojny</a:t>
            </a:r>
            <a:r>
              <a:rPr lang="en-US" sz="1400" dirty="0">
                <a:solidFill>
                  <a:schemeClr val="bg1"/>
                </a:solidFill>
              </a:rPr>
              <a:t>, a </a:t>
            </a:r>
            <a:r>
              <a:rPr lang="en-US" sz="1400" dirty="0" err="1">
                <a:solidFill>
                  <a:schemeClr val="bg1"/>
                </a:solidFill>
              </a:rPr>
              <a:t>sam</a:t>
            </a:r>
            <a:r>
              <a:rPr lang="en-US" sz="1400" dirty="0">
                <a:solidFill>
                  <a:schemeClr val="bg1"/>
                </a:solidFill>
              </a:rPr>
              <a:t> port </a:t>
            </a:r>
            <a:r>
              <a:rPr lang="en-US" sz="1400" dirty="0" err="1">
                <a:solidFill>
                  <a:schemeClr val="bg1"/>
                </a:solidFill>
              </a:rPr>
              <a:t>podupadł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razem</a:t>
            </a:r>
            <a:r>
              <a:rPr lang="en-US" sz="1400" dirty="0">
                <a:solidFill>
                  <a:schemeClr val="bg1"/>
                </a:solidFill>
              </a:rPr>
              <a:t> z </a:t>
            </a:r>
            <a:r>
              <a:rPr lang="en-US" sz="1400" dirty="0" err="1">
                <a:solidFill>
                  <a:schemeClr val="bg1"/>
                </a:solidFill>
              </a:rPr>
              <a:t>żeglugą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śródlądową</a:t>
            </a:r>
            <a:r>
              <a:rPr lang="en-US" sz="1400" dirty="0">
                <a:solidFill>
                  <a:schemeClr val="bg1"/>
                </a:solidFill>
              </a:rPr>
              <a:t>. Do </a:t>
            </a:r>
            <a:r>
              <a:rPr lang="en-US" sz="1400" dirty="0" err="1">
                <a:solidFill>
                  <a:schemeClr val="bg1"/>
                </a:solidFill>
              </a:rPr>
              <a:t>dziś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zachowała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się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jedynie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Remontowa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Stocznia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Rzeczna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zwana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obecnie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Malbo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E0C93DC-4B58-4B2C-BE6D-B0B7255B3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00186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Obraz znaleziony dla: tła do prezentacji">
            <a:extLst>
              <a:ext uri="{FF2B5EF4-FFF2-40B4-BE49-F238E27FC236}">
                <a16:creationId xmlns:a16="http://schemas.microsoft.com/office/drawing/2014/main" id="{2F0B2226-854E-42F6-827A-0066761C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az 17" descr="Obraz zawierający mapa&#10;&#10;Opis wygenerowany automatycznie">
            <a:extLst>
              <a:ext uri="{FF2B5EF4-FFF2-40B4-BE49-F238E27FC236}">
                <a16:creationId xmlns:a16="http://schemas.microsoft.com/office/drawing/2014/main" id="{693F1717-8231-4F24-909A-C43764F96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56" y="1001975"/>
            <a:ext cx="7160270" cy="485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5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B5AEBD-DF83-46BE-AD52-317D626B9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6512" y="325549"/>
            <a:ext cx="4879167" cy="64126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pl-PL" sz="5200" dirty="0">
              <a:solidFill>
                <a:srgbClr val="FFFFFF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6D3B84-0CBB-423E-9F38-78AB0477F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0"/>
            <a:ext cx="12192000" cy="683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6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C8D8B3FF-3DD4-4C47-93B2-BCAA36F18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1999" cy="69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0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braz znaleziony dla: tła do prezentacji">
            <a:extLst>
              <a:ext uri="{FF2B5EF4-FFF2-40B4-BE49-F238E27FC236}">
                <a16:creationId xmlns:a16="http://schemas.microsoft.com/office/drawing/2014/main" id="{52B99001-18EF-472E-B3AE-E63F836C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F3BF0DB-5F12-4F88-8119-7FD8125D1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370" y="0"/>
            <a:ext cx="8813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2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Obraz znaleziony dla: tła do prezentacji drewno">
            <a:extLst>
              <a:ext uri="{FF2B5EF4-FFF2-40B4-BE49-F238E27FC236}">
                <a16:creationId xmlns:a16="http://schemas.microsoft.com/office/drawing/2014/main" id="{ADA541C5-C0A1-4A7B-AD88-3AC7C630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8461211-36B1-4875-B1F8-8C7D33D4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93" y="0"/>
            <a:ext cx="10212547" cy="68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9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527</Words>
  <Application>Microsoft Office PowerPoint</Application>
  <PresentationFormat>Panoramiczny</PresentationFormat>
  <Paragraphs>11</Paragraphs>
  <Slides>19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Motyw pakietu Office</vt:lpstr>
      <vt:lpstr>POLSKIE POCZĄTKI W NIEMIECKICH MALCZYCACH</vt:lpstr>
      <vt:lpstr>W okresie 20-sto lecia międzywojennego Malczyce znajdowały się na terenie Rzeszy Niemieckiej</vt:lpstr>
      <vt:lpstr>Prezentacja programu PowerPoint</vt:lpstr>
      <vt:lpstr>Na początku XX w., w 1905 r. do Malczyc sprowadził się Polak -  Józefą Józef Antoszewski wraz z małżonką , mistrz stoczniowy z Torunia.  Początkowo Antoszewski naprawiał barki przy nabrzeżu Odry u ujścia Średzkiej Wody od strony wschodzniej.  W 1919 roku kupił 2-hektarową działkę nad Średzką Wodą, po drugiej stronie kanału portowego, i wzniósł na niej, oprócz swojego domu, pierwszą malczycką stocznię.  Dzięki lokalizacji na środkowej Odrze w przedwojennych Malczycach działały port przeładunkowy i aż cztery stocznie.  Trzy z nich nie przetrwały wojny, a sam port podupadł razem z żeglugą śródlądową. Do dziś zachowała się jedynie Remontowa Stocznia Rzeczna, zwana obecnie Malbo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Stowarzyszenie Sympatyków Malczyc i okolic prowadzi Izbę Muzealną, która dokumentuje dzieje Ziemi Malczyckiej. W 2005 roku wójt Gminy Malczyce i prezes stoczni "Malbo" wyrazili zgodę na jej lokalizację w budynku przy ulicy Stocznia 6, należącym do gminy a dzierżawionym przez zakład. Do dyspozycji Stowarzyszenia przekazano dwa pomieszczenia i część korytarza na piętrze. Izba Muzealna zajmuje powierzchnię około 45 metrów kwadratowych w miejscu gdzie do niedawna znajdowało się mieszkanie prywatne rodziny Antoszewskich, założycieli i byłych właścicieli stoczni. Ostatni potomek tej pochodzącej z Torunia polskiej rodziny, Joachim zmarł w 1999roku, pozostawiając po sobie cenne z historycznego punktu widzenia przedmioty codziennego użytku oraz dokumenty rodzinne i dotyczące stoczni. </vt:lpstr>
      <vt:lpstr> W trzech pomieszczeniach różnych tematycznie udostępniono zwiedzającym wiele ciekawych eksponatów związanych sprzed i powojenną historią Malczyc. Fauna i Flora… Ekspozycja flory i fauny Doliny Środowej Odry znajduje się w korytarzu izby. Prezentuje ponad 30 fotografii. Wśród flory widzimy chronione: linię złotogłów, kosaćce syberyjskie czy kotewkę orzecha wodnego. faunę reprezentują m.in.: kania ruda, orzeł bielik, czapla siwa, bóbr. W gablotach znajdujemy materiały informacyjne dotyczące ekologii i krajoznawstwa. Sala Wystawowa… W sali wystawowej znajduje się 10 gablot tematycznych oraz część oryginalnego sprzętu gospodarstwa domowego przedwojennych właścicieli. Oryginalne przedwojenne meble, zegar, porcelana, okrągły stół oraz alabastrowy żyrandol. W gablotach możemy zobaczyć dokumenty związane z rodziną Antoszewskich,  z historią Kościoła Katolickiego, przemysłu oraz kącik poświęcony rzece Odrze z licznymi mapami. Prezentowana jest tu również historia powojennej oświaty i sportu w Malczycach. Na ścianach możemy natomiast podziwiać  około 20 fotografii pokazujących przedwojenne Malczyce.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Źródła:  https://pl.wikipedia.org/  https://polska-org.pl/  https://www.worthpoint.com/worthopedia/maltsch-oder-germany-malczyce-poland-1799691398  http://www.sympatycymalczyc.org.pl/754/  http://www.archiwum.wyborcza.pl/archiwum/tag/%C5%9Brodkowej+odry  http://www.szlakodry.pl/  http://www.malczyce.wroc.pl/project/turysta-izba-muzealna/  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POLSKIE POCZĄTKI W NIEMIECKICH MALCZYCACH</dc:title>
  <dc:creator>Maja Głowacka</dc:creator>
  <cp:lastModifiedBy>Maja Głowacka</cp:lastModifiedBy>
  <cp:revision>3</cp:revision>
  <dcterms:created xsi:type="dcterms:W3CDTF">2020-12-03T18:59:13Z</dcterms:created>
  <dcterms:modified xsi:type="dcterms:W3CDTF">2020-12-03T19:21:59Z</dcterms:modified>
</cp:coreProperties>
</file>